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71" r:id="rId10"/>
    <p:sldId id="272" r:id="rId11"/>
    <p:sldId id="267" r:id="rId12"/>
    <p:sldId id="263" r:id="rId13"/>
    <p:sldId id="264" r:id="rId14"/>
    <p:sldId id="265" r:id="rId15"/>
    <p:sldId id="270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28D37F-3AAB-423E-81CB-55BD0D2F896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90CBF3-44C6-4B5D-B78D-4081186A1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blog.info/de-niel-kiz-tsvety-dlya-e-ldzhernona/" TargetMode="External"/><Relationship Id="rId2" Type="http://schemas.openxmlformats.org/officeDocument/2006/relationships/hyperlink" Target="https://www.litres.ru/deniel-kiz/cvety-dlya-eldzherno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velib.ru/author/105418-deniel-ki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67240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Обсуждение книги 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Дэниела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Киза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 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r>
              <a:rPr lang="ru-RU" b="1" dirty="0" smtClean="0">
                <a:latin typeface="Batang" pitchFamily="18" charset="-127"/>
                <a:ea typeface="Batang" pitchFamily="18" charset="-127"/>
              </a:rPr>
              <a:t>«Цветы для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Элджернона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»</a:t>
            </a:r>
            <a:br>
              <a:rPr lang="ru-RU" b="1" dirty="0" smtClean="0">
                <a:latin typeface="Batang" pitchFamily="18" charset="-127"/>
                <a:ea typeface="Batang" pitchFamily="18" charset="-127"/>
              </a:rPr>
            </a:b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Обложка книги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2569">
            <a:off x="634115" y="3345807"/>
            <a:ext cx="1936873" cy="2924944"/>
          </a:xfrm>
          <a:prstGeom prst="rect">
            <a:avLst/>
          </a:prstGeom>
        </p:spPr>
      </p:pic>
      <p:pic>
        <p:nvPicPr>
          <p:cNvPr id="7" name="Рисунок 6" descr="Обложк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924944"/>
            <a:ext cx="2002500" cy="3153544"/>
          </a:xfrm>
          <a:prstGeom prst="rect">
            <a:avLst/>
          </a:prstGeom>
        </p:spPr>
      </p:pic>
      <p:pic>
        <p:nvPicPr>
          <p:cNvPr id="8" name="Рисунок 7" descr="Обложка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9011">
            <a:off x="6519275" y="2941657"/>
            <a:ext cx="2128372" cy="3372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139055">
            <a:off x="371039" y="2117115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Мы знакомимся с его примитивным образом мышления и наивным взглядом на жизнь. Мы понимаем, что Чарли Гордон по развитию маленький ребёнок, запертый в теле 32-летнего мужчины. К сожалению, этот факт не понимает его окружение. Его считают просто умственно отсталым человеком, над ним насмехаются и откровенно издеваются так называемые «друзья с работы». 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52364">
            <a:off x="78843" y="2251133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Чарли в силу своих умственных способностей не понимает этого, он искренне любит своих друзей и доверяет им. Несмотря на свой умственный дефект, он стремится стать умным и образованным человеком. Даже у нормальных людей не всегда можно встретить такую тягу к знаниям, как у нашего героя.</a:t>
            </a:r>
          </a:p>
          <a:p>
            <a:endParaRPr lang="ru-RU" sz="2400" b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«Гений и одиночество неразделимы».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 Автор предоставляет нам возможность подняться вместе с героем с самого низа на вершину интеллектуальной работы мозга и с удивлением обнаружить себя в одиночестве. 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  Будучи умственно отсталым, Чарли имел много друзей, как он считал. Но чем чётче ты осязаешь мир, посредством интеллекта, тем яснее становится одиночество каждого человека. И на самой вершине мира оказываются люди со своим интеллектуальным миром в голове. Люди-миры, целые вселенные, работающие по своим законам и ни в ком не нуждающиеся.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08720"/>
            <a:ext cx="86868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«Погоня за знаниями подменяет поиски любви».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        Ученые видели Чарли не личностью, но средством, не человеком, но подопытным животным. В своем служении науке они совсем позабыли об изначальной цели любого знания -улучшить жизнь человека - и положили на алтарь своих честолюбивых надежд этого самого человека.</a:t>
            </a:r>
          </a:p>
          <a:p>
            <a:pPr>
              <a:buNone/>
            </a:pPr>
            <a:r>
              <a:rPr lang="ru-RU" sz="3400" dirty="0" smtClean="0">
                <a:solidFill>
                  <a:schemeClr val="tx1"/>
                </a:solidFill>
              </a:rPr>
              <a:t>____________</a:t>
            </a:r>
          </a:p>
          <a:p>
            <a:pPr>
              <a:buNone/>
            </a:pPr>
            <a:r>
              <a:rPr lang="ru-RU" sz="3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Чарли</a:t>
            </a:r>
            <a:r>
              <a:rPr lang="ru-RU" sz="3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None/>
            </a:pPr>
            <a:r>
              <a:rPr lang="ru-RU" sz="3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«Раньше меня презирали за невежество и тупость, теперь ненавидят за ум и знания. Господи, да чего же им нужно от меня?»</a:t>
            </a:r>
            <a:endParaRPr lang="ru-RU" sz="3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ожка книги 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1126">
            <a:off x="442547" y="1648518"/>
            <a:ext cx="3360374" cy="2520280"/>
          </a:xfrm>
        </p:spPr>
      </p:pic>
      <p:sp>
        <p:nvSpPr>
          <p:cNvPr id="5" name="TextBox 4"/>
          <p:cNvSpPr txBox="1"/>
          <p:nvPr/>
        </p:nvSpPr>
        <p:spPr>
          <a:xfrm>
            <a:off x="4211960" y="1628800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 Нужно упомянуть и самого </a:t>
            </a:r>
            <a:r>
              <a:rPr lang="ru-RU" sz="2000" b="1" dirty="0" err="1" smtClean="0"/>
              <a:t>Элджернона</a:t>
            </a:r>
            <a:r>
              <a:rPr lang="ru-RU" sz="2000" b="1" dirty="0" smtClean="0"/>
              <a:t> – мышонка-гения, который до самого конца был для героя другом. Роман не зря назвали именно «Цветы для </a:t>
            </a:r>
            <a:r>
              <a:rPr lang="ru-RU" sz="2000" b="1" dirty="0" err="1" smtClean="0"/>
              <a:t>Элджернона</a:t>
            </a:r>
            <a:r>
              <a:rPr lang="ru-RU" sz="2000" b="1" dirty="0" smtClean="0"/>
              <a:t>», ведь этот мышонок играет в повествовании не последнюю роль. </a:t>
            </a:r>
            <a:endParaRPr lang="ru-RU" sz="2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472514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</a:t>
            </a:r>
            <a:r>
              <a:rPr lang="ru-RU" sz="2000" b="1" dirty="0" smtClean="0"/>
              <a:t>Профессор </a:t>
            </a:r>
            <a:r>
              <a:rPr lang="ru-RU" sz="2000" b="1" dirty="0" err="1" smtClean="0"/>
              <a:t>Немур</a:t>
            </a:r>
            <a:r>
              <a:rPr lang="ru-RU" sz="2000" b="1" dirty="0" smtClean="0"/>
              <a:t> называет Чарли «своим созданием», приравнивая его к мыши </a:t>
            </a:r>
            <a:r>
              <a:rPr lang="ru-RU" sz="2000" b="1" dirty="0" err="1" smtClean="0"/>
              <a:t>Элджернону</a:t>
            </a:r>
            <a:r>
              <a:rPr lang="ru-RU" sz="2000" b="1" dirty="0" smtClean="0"/>
              <a:t>, над которым тоже проводится эксперимент. Профессор уверен, что до операции Чарли был «пустой оболочкой»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не существовал как личность.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ожка 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21395">
            <a:off x="4557251" y="4151100"/>
            <a:ext cx="3710277" cy="2342113"/>
          </a:xfr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Чарли:</a:t>
            </a:r>
          </a:p>
          <a:p>
            <a:pPr algn="just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«Удивительно, как люди высоких моральных принципов и столь же высокой чувствительности, никогда не позволяющие себе воспользоваться преимуществом над человеком, рождённым без рук, ног или глаз, как они легко и бездумно потешаются над человеком, рождённым без разума».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Экранизации книги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011616" cy="481136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1968 – художественный фильм «Чарли»;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2000 – телефильм «Цветы для </a:t>
            </a:r>
            <a:r>
              <a:rPr lang="ru-RU" b="1" dirty="0" err="1" smtClean="0">
                <a:solidFill>
                  <a:schemeClr val="tx1"/>
                </a:solidFill>
              </a:rPr>
              <a:t>Элджернона</a:t>
            </a:r>
            <a:r>
              <a:rPr lang="ru-RU" b="1" dirty="0" smtClean="0">
                <a:solidFill>
                  <a:schemeClr val="tx1"/>
                </a:solidFill>
              </a:rPr>
              <a:t>»;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2006 – художественный фильм «Цветы для </a:t>
            </a:r>
            <a:r>
              <a:rPr lang="ru-RU" b="1" dirty="0" err="1" smtClean="0">
                <a:solidFill>
                  <a:schemeClr val="tx1"/>
                </a:solidFill>
              </a:rPr>
              <a:t>Элджернона</a:t>
            </a:r>
            <a:r>
              <a:rPr lang="ru-RU" b="1" dirty="0" smtClean="0">
                <a:solidFill>
                  <a:schemeClr val="tx1"/>
                </a:solidFill>
              </a:rPr>
              <a:t>»;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2006 – сериал «Здравствуй, бог!»;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2014 – телефильм «Цветы для </a:t>
            </a:r>
            <a:r>
              <a:rPr lang="ru-RU" b="1" dirty="0" err="1" smtClean="0">
                <a:solidFill>
                  <a:schemeClr val="tx1"/>
                </a:solidFill>
              </a:rPr>
              <a:t>Элджернона</a:t>
            </a:r>
            <a:r>
              <a:rPr lang="ru-RU" b="1" dirty="0" smtClean="0">
                <a:solidFill>
                  <a:schemeClr val="tx1"/>
                </a:solidFill>
              </a:rPr>
              <a:t>»;</a:t>
            </a:r>
          </a:p>
          <a:p>
            <a:pPr lvl="0" algn="just"/>
            <a:r>
              <a:rPr lang="ru-RU" b="1" dirty="0" smtClean="0">
                <a:solidFill>
                  <a:schemeClr val="tx1"/>
                </a:solidFill>
              </a:rPr>
              <a:t>2015 – сериал «Цветы для </a:t>
            </a:r>
            <a:r>
              <a:rPr lang="ru-RU" b="1" dirty="0" err="1" smtClean="0">
                <a:solidFill>
                  <a:schemeClr val="tx1"/>
                </a:solidFill>
              </a:rPr>
              <a:t>Элджернона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495538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Уже прочитали? Какие у Вас впечатления?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Как вы относитесь к героям?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Вам понравился сюжет произведения?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Не был ли затянут сюжет или наоборот, развивался слишком быстро?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Имеем ли мы право изменить то, что Бог предопределил изначально? И каковы будут последствия?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Какую роль играют воспитание и семья в становлении личности?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Что вы читали еще из творчества </a:t>
            </a:r>
            <a:r>
              <a:rPr lang="ru-RU" sz="2400" b="1" dirty="0" err="1" smtClean="0">
                <a:solidFill>
                  <a:schemeClr val="tx1"/>
                </a:solidFill>
              </a:rPr>
              <a:t>Дэниела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Киза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https://www.litres.ru/deniel-kiz/cvety-dlya-eldzhernona</a:t>
            </a:r>
            <a:r>
              <a:rPr lang="en-US" b="1" dirty="0" smtClean="0">
                <a:hlinkClick r:id="rId2"/>
              </a:rPr>
              <a:t>/</a:t>
            </a:r>
            <a:r>
              <a:rPr lang="en-US" b="1" dirty="0" smtClean="0"/>
              <a:t> </a:t>
            </a:r>
            <a:endParaRPr lang="ru-RU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http://www.litblog.info/de-niel-kiz-tsvety-dlya-e-ldzhernona/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https://www.livelib.ru/author/105418-deniel-kiz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Дэниэл</a:t>
            </a:r>
            <a:r>
              <a:rPr lang="ru-RU" dirty="0" smtClean="0"/>
              <a:t> </a:t>
            </a:r>
            <a:r>
              <a:rPr lang="ru-RU" dirty="0" err="1" smtClean="0"/>
              <a:t>Киз</a:t>
            </a:r>
            <a:r>
              <a:rPr lang="ru-RU" dirty="0" smtClean="0"/>
              <a:t> «Цветы для </a:t>
            </a:r>
            <a:r>
              <a:rPr lang="ru-RU" dirty="0" err="1" smtClean="0"/>
              <a:t>Элджернона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064896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       Пятьдесят </a:t>
            </a:r>
            <a:r>
              <a:rPr lang="ru-RU" sz="2800" b="1" dirty="0" smtClean="0"/>
              <a:t>лет назад это </a:t>
            </a:r>
            <a:r>
              <a:rPr lang="ru-RU" sz="2800" b="1" dirty="0" smtClean="0"/>
              <a:t>считалось фантастикой</a:t>
            </a:r>
            <a:r>
              <a:rPr lang="ru-RU" sz="2800" b="1" dirty="0" smtClean="0"/>
              <a:t>. Пятьдесят лет назад </a:t>
            </a:r>
            <a:r>
              <a:rPr lang="ru-RU" sz="2800" b="1" dirty="0" smtClean="0"/>
              <a:t>это читалось </a:t>
            </a:r>
            <a:r>
              <a:rPr lang="ru-RU" sz="2800" b="1" dirty="0" smtClean="0"/>
              <a:t>как фантастика. Сейчас </a:t>
            </a:r>
            <a:r>
              <a:rPr lang="ru-RU" sz="2800" b="1" dirty="0" smtClean="0"/>
              <a:t>это воспринимается </a:t>
            </a:r>
            <a:r>
              <a:rPr lang="ru-RU" sz="2800" b="1" dirty="0" smtClean="0"/>
              <a:t>как одно из </a:t>
            </a:r>
            <a:r>
              <a:rPr lang="ru-RU" sz="2800" b="1" dirty="0" smtClean="0"/>
              <a:t>самых человечных </a:t>
            </a:r>
            <a:r>
              <a:rPr lang="ru-RU" sz="2800" b="1" dirty="0" smtClean="0"/>
              <a:t>произведений </a:t>
            </a:r>
            <a:r>
              <a:rPr lang="ru-RU" sz="2800" b="1" dirty="0" smtClean="0"/>
              <a:t>новейшего времени</a:t>
            </a:r>
            <a:r>
              <a:rPr lang="ru-RU" sz="2800" b="1" dirty="0" smtClean="0"/>
              <a:t>, как роман </a:t>
            </a:r>
            <a:r>
              <a:rPr lang="ru-RU" sz="2800" b="1" dirty="0" smtClean="0"/>
              <a:t>пронзительной психологической </a:t>
            </a:r>
            <a:r>
              <a:rPr lang="ru-RU" sz="2800" b="1" dirty="0" smtClean="0"/>
              <a:t>силы, как </a:t>
            </a:r>
            <a:r>
              <a:rPr lang="ru-RU" sz="2800" b="1" dirty="0" smtClean="0"/>
              <a:t>филигранное развитие </a:t>
            </a:r>
            <a:r>
              <a:rPr lang="ru-RU" sz="2800" b="1" dirty="0" smtClean="0"/>
              <a:t>темы любви и ответственности.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Дэниел</a:t>
            </a:r>
            <a:r>
              <a:rPr lang="ru-RU" dirty="0" smtClean="0"/>
              <a:t> </a:t>
            </a:r>
            <a:r>
              <a:rPr lang="ru-RU" dirty="0" err="1" smtClean="0"/>
              <a:t>Киз</a:t>
            </a:r>
            <a:r>
              <a:rPr lang="ru-RU" dirty="0" smtClean="0"/>
              <a:t> – </a:t>
            </a:r>
            <a:r>
              <a:rPr lang="ru-RU" dirty="0" err="1" smtClean="0"/>
              <a:t>аМЕриканский</a:t>
            </a:r>
            <a:r>
              <a:rPr lang="ru-RU" dirty="0" smtClean="0"/>
              <a:t> писатель</a:t>
            </a:r>
            <a:br>
              <a:rPr lang="ru-RU" dirty="0" smtClean="0"/>
            </a:br>
            <a:r>
              <a:rPr lang="ru-RU" dirty="0" smtClean="0"/>
              <a:t> и филолог</a:t>
            </a:r>
            <a:endParaRPr lang="ru-RU" dirty="0"/>
          </a:p>
        </p:txBody>
      </p:sp>
      <p:pic>
        <p:nvPicPr>
          <p:cNvPr id="5" name="Содержимое 4" descr="Киз Дэни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440790" cy="4525962"/>
          </a:xfrm>
        </p:spPr>
      </p:pic>
      <p:sp>
        <p:nvSpPr>
          <p:cNvPr id="4" name="TextBox 3"/>
          <p:cNvSpPr txBox="1"/>
          <p:nvPr/>
        </p:nvSpPr>
        <p:spPr>
          <a:xfrm>
            <a:off x="4139952" y="220486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Родился 9 августа 1927 </a:t>
            </a:r>
            <a:r>
              <a:rPr lang="ru-RU" b="1" dirty="0" smtClean="0"/>
              <a:t>года в Бруклине (Нью-Йорк</a:t>
            </a:r>
            <a:r>
              <a:rPr lang="ru-RU" b="1" dirty="0" smtClean="0"/>
              <a:t>, </a:t>
            </a:r>
            <a:r>
              <a:rPr lang="ru-RU" b="1" dirty="0" smtClean="0"/>
              <a:t>США).</a:t>
            </a:r>
            <a:r>
              <a:rPr lang="ru-RU" b="1" dirty="0" smtClean="0"/>
              <a:t> </a:t>
            </a:r>
            <a:r>
              <a:rPr lang="ru-RU" b="1" dirty="0" smtClean="0"/>
              <a:t>Умер </a:t>
            </a:r>
            <a:r>
              <a:rPr lang="ru-RU" b="1" dirty="0" smtClean="0"/>
              <a:t>15 июня 2014 </a:t>
            </a:r>
            <a:r>
              <a:rPr lang="ru-RU" b="1" dirty="0" smtClean="0"/>
              <a:t>года во Флориде (США).</a:t>
            </a:r>
            <a:endParaRPr lang="ru-RU" b="1" dirty="0" smtClean="0"/>
          </a:p>
          <a:p>
            <a:endParaRPr lang="ru-RU" b="1" dirty="0" smtClean="0"/>
          </a:p>
          <a:p>
            <a:pPr fontAlgn="t"/>
            <a:r>
              <a:rPr lang="ru-RU" b="1" dirty="0" smtClean="0"/>
              <a:t>Годы </a:t>
            </a:r>
            <a:r>
              <a:rPr lang="ru-RU" b="1" dirty="0" smtClean="0"/>
              <a:t>творчества: 1952 – 2014 гг.</a:t>
            </a:r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r>
              <a:rPr lang="ru-RU" b="1" dirty="0" smtClean="0"/>
              <a:t>Дебют: рассказ «Прецедент».</a:t>
            </a:r>
            <a:endParaRPr lang="ru-RU" b="1" dirty="0" smtClean="0"/>
          </a:p>
          <a:p>
            <a:pPr fontAlgn="t"/>
            <a:endParaRPr lang="ru-RU" b="1" dirty="0" smtClean="0"/>
          </a:p>
          <a:p>
            <a:pPr algn="just" fontAlgn="t"/>
            <a:r>
              <a:rPr lang="ru-RU" b="1" dirty="0" smtClean="0"/>
              <a:t>Премии: </a:t>
            </a:r>
            <a:r>
              <a:rPr lang="ru-RU" b="1" dirty="0" err="1" smtClean="0"/>
              <a:t>Хьюго</a:t>
            </a:r>
            <a:r>
              <a:rPr lang="ru-RU" b="1" dirty="0" smtClean="0"/>
              <a:t> (1960</a:t>
            </a:r>
            <a:r>
              <a:rPr lang="ru-RU" b="1" dirty="0" smtClean="0"/>
              <a:t>), </a:t>
            </a:r>
            <a:r>
              <a:rPr lang="ru-RU" b="1" dirty="0" err="1" smtClean="0"/>
              <a:t>Небьюла</a:t>
            </a:r>
            <a:r>
              <a:rPr lang="ru-RU" b="1" dirty="0" smtClean="0"/>
              <a:t> (1967</a:t>
            </a:r>
            <a:r>
              <a:rPr lang="ru-RU" b="1" dirty="0" smtClean="0"/>
              <a:t>).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Награды: премия «</a:t>
            </a:r>
            <a:r>
              <a:rPr lang="ru-RU" b="1" dirty="0" err="1" smtClean="0"/>
              <a:t>Небьюла</a:t>
            </a:r>
            <a:r>
              <a:rPr lang="ru-RU" b="1" dirty="0" smtClean="0"/>
              <a:t>» за лучший роман (1966), премия «</a:t>
            </a:r>
            <a:r>
              <a:rPr lang="ru-RU" b="1" dirty="0" err="1" smtClean="0"/>
              <a:t>Хьюго</a:t>
            </a:r>
            <a:r>
              <a:rPr lang="ru-RU" b="1" dirty="0" smtClean="0"/>
              <a:t>» за лучший рассказ (1960</a:t>
            </a:r>
            <a:r>
              <a:rPr lang="ru-RU" b="1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Возникновение замысла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 smtClean="0"/>
              <a:t>        Замысел </a:t>
            </a:r>
            <a:r>
              <a:rPr lang="ru-RU" sz="2800" b="1" dirty="0"/>
              <a:t>одного из лучших произведений </a:t>
            </a:r>
            <a:r>
              <a:rPr lang="ru-RU" sz="2800" b="1" dirty="0" err="1" smtClean="0"/>
              <a:t>Киза</a:t>
            </a:r>
            <a:r>
              <a:rPr lang="ru-RU" sz="2800" b="1" dirty="0"/>
              <a:t> </a:t>
            </a:r>
            <a:r>
              <a:rPr lang="ru-RU" sz="2800" b="1" dirty="0" smtClean="0"/>
              <a:t>сформировался </a:t>
            </a:r>
            <a:r>
              <a:rPr lang="ru-RU" sz="2800" b="1" dirty="0"/>
              <a:t>во второй половине 50-х. </a:t>
            </a: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/>
              <a:t>        Писатель </a:t>
            </a:r>
            <a:r>
              <a:rPr lang="ru-RU" sz="2800" b="1" dirty="0"/>
              <a:t>переехал на </a:t>
            </a:r>
            <a:r>
              <a:rPr lang="ru-RU" sz="2800" b="1" dirty="0" err="1"/>
              <a:t>Кони-Айленд</a:t>
            </a:r>
            <a:r>
              <a:rPr lang="ru-RU" sz="2800" b="1" dirty="0"/>
              <a:t> и устроился преподавателем английского языка в школу для детей с проблемами в развитии интеллекта. </a:t>
            </a:r>
            <a:endParaRPr lang="ru-RU" sz="2800" b="1" dirty="0" smtClean="0"/>
          </a:p>
          <a:p>
            <a:pPr algn="just">
              <a:buNone/>
            </a:pPr>
            <a:r>
              <a:rPr lang="ru-RU" sz="2800" b="1" dirty="0" smtClean="0"/>
              <a:t>        К </a:t>
            </a:r>
            <a:r>
              <a:rPr lang="ru-RU" sz="2800" b="1" dirty="0"/>
              <a:t>созданию образа Чарли Гордона – главного героя рассказа и романа «Цветы для </a:t>
            </a:r>
            <a:r>
              <a:rPr lang="ru-RU" sz="2800" b="1" dirty="0" err="1"/>
              <a:t>Элджернона</a:t>
            </a:r>
            <a:r>
              <a:rPr lang="ru-RU" sz="2800" b="1" dirty="0"/>
              <a:t>» - </a:t>
            </a:r>
            <a:r>
              <a:rPr lang="ru-RU" sz="2800" b="1" dirty="0" smtClean="0"/>
              <a:t>автора </a:t>
            </a:r>
            <a:r>
              <a:rPr lang="ru-RU" sz="2800" b="1" dirty="0" smtClean="0"/>
              <a:t>подтолкнул </a:t>
            </a:r>
            <a:r>
              <a:rPr lang="ru-RU" sz="2800" b="1" dirty="0"/>
              <a:t>вопрос ученика о том, сможет ли он перейти в стандартную школу, если станет умнее.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14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Обложка книги 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08589">
            <a:off x="383411" y="2074533"/>
            <a:ext cx="2160240" cy="3207151"/>
          </a:xfrm>
        </p:spPr>
      </p:pic>
      <p:sp>
        <p:nvSpPr>
          <p:cNvPr id="7" name="TextBox 6"/>
          <p:cNvSpPr txBox="1"/>
          <p:nvPr/>
        </p:nvSpPr>
        <p:spPr>
          <a:xfrm>
            <a:off x="2915816" y="1412776"/>
            <a:ext cx="590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В 1959 году произведение об умственно отсталом мойщике полов, согласившемся на участие в исследовании по увеличению интеллекта путем операций, увидело свет на страницах журнала «</a:t>
            </a:r>
            <a:r>
              <a:rPr lang="ru-RU" sz="2400" b="1" dirty="0" err="1" smtClean="0"/>
              <a:t>Фэнтези</a:t>
            </a:r>
            <a:r>
              <a:rPr lang="ru-RU" sz="2400" b="1" dirty="0" smtClean="0"/>
              <a:t> и научная фантастика». </a:t>
            </a:r>
          </a:p>
          <a:p>
            <a:pPr algn="just"/>
            <a:r>
              <a:rPr lang="ru-RU" sz="2400" b="1" dirty="0" smtClean="0"/>
              <a:t>    Год спустя </a:t>
            </a:r>
            <a:r>
              <a:rPr lang="ru-RU" sz="2400" b="1" dirty="0" err="1" smtClean="0"/>
              <a:t>Дэниел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Киз</a:t>
            </a:r>
            <a:r>
              <a:rPr lang="ru-RU" sz="2400" b="1" dirty="0" smtClean="0"/>
              <a:t> вошел в число обладателей премии «</a:t>
            </a:r>
            <a:r>
              <a:rPr lang="ru-RU" sz="2400" b="1" dirty="0" err="1" smtClean="0"/>
              <a:t>Хьюго</a:t>
            </a:r>
            <a:r>
              <a:rPr lang="ru-RU" sz="2400" b="1" dirty="0" smtClean="0"/>
              <a:t>». Высокая оценка творчества и потенциал идеи вдохновили </a:t>
            </a:r>
            <a:r>
              <a:rPr lang="ru-RU" sz="2400" b="1" dirty="0" err="1" smtClean="0"/>
              <a:t>Киза</a:t>
            </a:r>
            <a:r>
              <a:rPr lang="ru-RU" sz="2400" b="1" dirty="0" smtClean="0"/>
              <a:t> на написание одноименного романа на основе новеллы.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51567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Расширенная версия истории о Чарли Гордоне вышла семь лет спустя и принесла автору не только награду «</a:t>
            </a:r>
            <a:r>
              <a:rPr lang="ru-RU" sz="2800" b="1" dirty="0" err="1" smtClean="0">
                <a:solidFill>
                  <a:schemeClr val="tx1"/>
                </a:solidFill>
              </a:rPr>
              <a:t>Небьюла</a:t>
            </a:r>
            <a:r>
              <a:rPr lang="ru-RU" sz="2800" b="1" dirty="0" smtClean="0">
                <a:solidFill>
                  <a:schemeClr val="tx1"/>
                </a:solidFill>
              </a:rPr>
              <a:t>», но и контракт в Голливуде.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В 1968 году роман экранизировали. Фильм назывался «Чарли». Картина, снятая Ральфом Нельсоном, получила «Оскар», «Золотой глобус» и другие награды.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ложка книги 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07148">
            <a:off x="292199" y="2215201"/>
            <a:ext cx="2052229" cy="2736304"/>
          </a:xfrm>
        </p:spPr>
      </p:pic>
      <p:sp>
        <p:nvSpPr>
          <p:cNvPr id="5" name="TextBox 4"/>
          <p:cNvSpPr txBox="1"/>
          <p:nvPr/>
        </p:nvSpPr>
        <p:spPr>
          <a:xfrm>
            <a:off x="2555776" y="476672"/>
            <a:ext cx="64087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 Произведение «Цветы для </a:t>
            </a:r>
            <a:r>
              <a:rPr lang="ru-RU" sz="2000" b="1" dirty="0" err="1" smtClean="0"/>
              <a:t>Элджернона</a:t>
            </a:r>
            <a:r>
              <a:rPr lang="ru-RU" sz="2000" b="1" dirty="0" smtClean="0"/>
              <a:t>» — это в большей мере не пища для ума, а пища для наших охладевших чувств. Книга удивляет с первых строк, ведь автор решил окунуть читателя в мир эмоций и ощущений главного героя, Чарли Гордона, с помощью его записи в дневнике. Прочитав первые строки, оказываешься в недоумении, так как складывается впечатление, что читаешь личный дневник ребенка, который только что научился писать: грамматические ошибки, отсутствие пунктуации, односложные предложения… Через эти записи автор книги знакомит нас с главным героем, его способом жизни, чувствами и его умственной эволюцией после совершенного над ним научного эксперимента. Сюжет на первый взгляд может показаться очень простым и тривиальным, но в этой простоте и заключается философская глубина и символизм произведения.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Начнем с того, что «Цветы для </a:t>
            </a:r>
            <a:r>
              <a:rPr lang="ru-RU" sz="2800" b="1" dirty="0" err="1" smtClean="0">
                <a:solidFill>
                  <a:schemeClr val="tx1"/>
                </a:solidFill>
              </a:rPr>
              <a:t>Элджернона</a:t>
            </a:r>
            <a:r>
              <a:rPr lang="ru-RU" sz="2800" b="1" dirty="0" smtClean="0">
                <a:solidFill>
                  <a:schemeClr val="tx1"/>
                </a:solidFill>
              </a:rPr>
              <a:t>» относятся к жанру научной фантастики. Однако фантастический элемент – это не более чем деталь, запускающая сюжет романа о внутренней трансформации человека. Благодаря чудесам науки он стал гением, получил самый высокий интеллект в мире, но в итоге тот обернулся против него самого.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452364">
            <a:off x="78843" y="2179126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 Саму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книгу можно разделить на две части: жизнь Чарли до эксперимента и после.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В книге описан относительно небольшой период жизни Чарли Гордона с весны по осень.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   Начитается повествование весной, когда Чарли собираются сделать операцию по увеличению коэффициента его умственных способностей. </a:t>
            </a:r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</TotalTime>
  <Words>893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Обсуждение книги  Дэниела Киза  «Цветы для Элджернона» </vt:lpstr>
      <vt:lpstr>Дэниэл Киз «Цветы для Элджернона»</vt:lpstr>
      <vt:lpstr>Дэниел Киз – аМЕриканский писатель  и филолог</vt:lpstr>
      <vt:lpstr>Возникновение замысла книги</vt:lpstr>
      <vt:lpstr>Слайд 5</vt:lpstr>
      <vt:lpstr>Награды</vt:lpstr>
      <vt:lpstr>Слайд 7</vt:lpstr>
      <vt:lpstr>Слайд 8</vt:lpstr>
      <vt:lpstr>Слайд 9</vt:lpstr>
      <vt:lpstr>Слайд 10</vt:lpstr>
      <vt:lpstr>Слайд 11</vt:lpstr>
      <vt:lpstr>«Гений и одиночество неразделимы».  </vt:lpstr>
      <vt:lpstr>«Погоня за знаниями подменяет поиски любви».  </vt:lpstr>
      <vt:lpstr>Слайд 14</vt:lpstr>
      <vt:lpstr>Слайд 15</vt:lpstr>
      <vt:lpstr>Экранизации книги </vt:lpstr>
      <vt:lpstr>Вопросы для обсуждения</vt:lpstr>
      <vt:lpstr>Список использованных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Обсуждение книги  Дэниела Киза  «Цветы для Элджернона»</dc:title>
  <dc:creator>OO</dc:creator>
  <cp:lastModifiedBy>PC</cp:lastModifiedBy>
  <cp:revision>44</cp:revision>
  <dcterms:created xsi:type="dcterms:W3CDTF">2020-02-22T12:48:51Z</dcterms:created>
  <dcterms:modified xsi:type="dcterms:W3CDTF">2020-04-23T04:46:01Z</dcterms:modified>
</cp:coreProperties>
</file>