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73" r:id="rId14"/>
    <p:sldId id="272" r:id="rId15"/>
    <p:sldId id="270" r:id="rId16"/>
    <p:sldId id="271" r:id="rId17"/>
    <p:sldId id="274" r:id="rId18"/>
    <p:sldId id="277" r:id="rId19"/>
    <p:sldId id="278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4669" autoAdjust="0"/>
  </p:normalViewPr>
  <p:slideViewPr>
    <p:cSldViewPr>
      <p:cViewPr>
        <p:scale>
          <a:sx n="90" d="100"/>
          <a:sy n="90" d="100"/>
        </p:scale>
        <p:origin x="-135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7176F0-DCA9-41D0-964C-499AF252851D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5BB08-C6B3-4D5B-B39A-98AEB2F96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398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5BB08-C6B3-4D5B-B39A-98AEB2F96C3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631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83932-6F37-4526-B483-FCDC48DAF3FC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036EE-6C38-4B8D-8EB9-6DEF304277A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 advClick="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83932-6F37-4526-B483-FCDC48DAF3FC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036EE-6C38-4B8D-8EB9-6DEF30427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83932-6F37-4526-B483-FCDC48DAF3FC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036EE-6C38-4B8D-8EB9-6DEF30427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83932-6F37-4526-B483-FCDC48DAF3FC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036EE-6C38-4B8D-8EB9-6DEF30427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83932-6F37-4526-B483-FCDC48DAF3FC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036EE-6C38-4B8D-8EB9-6DEF304277A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 advClick="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83932-6F37-4526-B483-FCDC48DAF3FC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036EE-6C38-4B8D-8EB9-6DEF30427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83932-6F37-4526-B483-FCDC48DAF3FC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036EE-6C38-4B8D-8EB9-6DEF304277A9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83932-6F37-4526-B483-FCDC48DAF3FC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036EE-6C38-4B8D-8EB9-6DEF30427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83932-6F37-4526-B483-FCDC48DAF3FC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036EE-6C38-4B8D-8EB9-6DEF30427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83932-6F37-4526-B483-FCDC48DAF3FC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036EE-6C38-4B8D-8EB9-6DEF304277A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83932-6F37-4526-B483-FCDC48DAF3FC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036EE-6C38-4B8D-8EB9-6DEF30427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4F83932-6F37-4526-B483-FCDC48DAF3FC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E8F036EE-6C38-4B8D-8EB9-6DEF304277A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>
    <p:wipe/>
  </p:transition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2744392"/>
            <a:ext cx="5182344" cy="1470025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Антон Павлович Чехов</a:t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>«Чайка»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4725144"/>
            <a:ext cx="3168352" cy="9906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>
                <a:latin typeface="+mj-lt"/>
              </a:rPr>
              <a:t>Юбилей - 130 лет</a:t>
            </a:r>
          </a:p>
          <a:p>
            <a:endParaRPr lang="ru-RU" dirty="0">
              <a:latin typeface="+mj-lt"/>
            </a:endParaRPr>
          </a:p>
          <a:p>
            <a:pPr algn="ctr"/>
            <a:r>
              <a:rPr lang="ru-RU" dirty="0" smtClean="0">
                <a:latin typeface="+mj-lt"/>
              </a:rPr>
              <a:t>(1896)</a:t>
            </a:r>
            <a:endParaRPr lang="ru-RU" dirty="0">
              <a:latin typeface="+mj-lt"/>
            </a:endParaRPr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2" y="524510"/>
            <a:ext cx="3692994" cy="59097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02386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560840" cy="50471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25144"/>
            <a:ext cx="7704856" cy="1447056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2400" dirty="0"/>
              <a:t>Антон Чехов (в центре) с актёрами Московского Художественного театра за чтением пьесы «Чайка».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1899 </a:t>
            </a:r>
            <a:r>
              <a:rPr lang="ru-RU" sz="2400" dirty="0"/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1375572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013176"/>
            <a:ext cx="7554416" cy="1096144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Сцена из спектакля «Чайка». Московский Художественный театр, 1898 год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8" y="692697"/>
            <a:ext cx="9009534" cy="3960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97995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40513" y="5373216"/>
            <a:ext cx="75608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Экранизации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80928"/>
            <a:ext cx="3352562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-814" y="4749057"/>
            <a:ext cx="3562938" cy="578882"/>
          </a:xfrm>
          <a:prstGeom prst="round2Diag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Режиссёр Сидни </a:t>
            </a:r>
            <a:r>
              <a:rPr lang="ru-RU" sz="1400" dirty="0" err="1" smtClean="0"/>
              <a:t>Люмет</a:t>
            </a:r>
            <a:r>
              <a:rPr lang="ru-RU" sz="1400" dirty="0" smtClean="0"/>
              <a:t>, Великобритания, 1968 год</a:t>
            </a:r>
            <a:endParaRPr lang="ru-RU" sz="1400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550" y="387503"/>
            <a:ext cx="3355574" cy="22398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2780928"/>
            <a:ext cx="3332604" cy="21602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84551" y="2442374"/>
            <a:ext cx="3370816" cy="30777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Режиссёр Юлий Карасик, СССР, 1970 год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536271" y="4672657"/>
            <a:ext cx="3456383" cy="340519"/>
          </a:xfrm>
          <a:prstGeom prst="round2Diag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</a:rPr>
              <a:t>Режиссёр </a:t>
            </a:r>
            <a:r>
              <a:rPr lang="ru-RU" sz="1400" dirty="0" smtClean="0">
                <a:solidFill>
                  <a:prstClr val="black"/>
                </a:solidFill>
              </a:rPr>
              <a:t>Майкл Майер, США, 2018 </a:t>
            </a:r>
            <a:r>
              <a:rPr lang="ru-RU" sz="1400" dirty="0">
                <a:solidFill>
                  <a:prstClr val="black"/>
                </a:solidFill>
              </a:rPr>
              <a:t>год</a:t>
            </a:r>
          </a:p>
        </p:txBody>
      </p:sp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512" y="2780997"/>
            <a:ext cx="2334841" cy="233484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989189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045909"/>
            <a:ext cx="91510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Спектакль «Чайка» в Тверском театре юного зрителя </a:t>
            </a:r>
          </a:p>
          <a:p>
            <a:pPr algn="ctr"/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(режиссёр-постановщик Вероника </a:t>
            </a:r>
            <a:r>
              <a:rPr lang="ru-RU" sz="3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Вигг</a:t>
            </a: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)</a:t>
            </a:r>
          </a:p>
        </p:txBody>
      </p:sp>
      <p:pic>
        <p:nvPicPr>
          <p:cNvPr id="15362" name="Picture 2" descr="https://tuz-tver.ru/assets/images/resources/286/img-04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89" y="376668"/>
            <a:ext cx="7110319" cy="46695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87513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157192"/>
            <a:ext cx="7986464" cy="123326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На каких символах и деталях строится пьеса?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76056" y="836712"/>
            <a:ext cx="3657600" cy="3672408"/>
          </a:xfrm>
          <a:blipFill dpi="0" rotWithShape="1">
            <a:blip r:embed="rId2">
              <a:alphaModFix amt="70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smtClean="0"/>
              <a:t>Действие </a:t>
            </a:r>
            <a:r>
              <a:rPr lang="ru-RU" sz="1600" dirty="0"/>
              <a:t>выстраивается вокруг образа-символа — застреленной чайки. </a:t>
            </a:r>
            <a:endParaRPr lang="ru-RU" sz="1600" dirty="0" smtClean="0"/>
          </a:p>
          <a:p>
            <a:pPr marL="0" indent="0" algn="just">
              <a:buNone/>
            </a:pPr>
            <a:r>
              <a:rPr lang="ru-RU" sz="1600" dirty="0" smtClean="0"/>
              <a:t>Но </a:t>
            </a:r>
            <a:r>
              <a:rPr lang="ru-RU" sz="1600" dirty="0"/>
              <a:t>бытовые детали не только не игнорируются — наоборот, их гораздо больше, чем в стандартной реалистической пьесе конца XIX века. Добиваясь местами почти «</a:t>
            </a:r>
            <a:r>
              <a:rPr lang="ru-RU" sz="1600" dirty="0" err="1"/>
              <a:t>гиперреалистического</a:t>
            </a:r>
            <a:r>
              <a:rPr lang="ru-RU" sz="1600" dirty="0" smtClean="0"/>
              <a:t>»* </a:t>
            </a:r>
            <a:r>
              <a:rPr lang="ru-RU" sz="1600" dirty="0"/>
              <a:t>эффекта, </a:t>
            </a:r>
            <a:r>
              <a:rPr lang="ru-RU" sz="1600" dirty="0" smtClean="0"/>
              <a:t>Чехов </a:t>
            </a:r>
            <a:r>
              <a:rPr lang="ru-RU" sz="1600" dirty="0"/>
              <a:t>именно </a:t>
            </a:r>
            <a:r>
              <a:rPr lang="ru-RU" sz="1600" dirty="0" smtClean="0"/>
              <a:t>с </a:t>
            </a:r>
            <a:r>
              <a:rPr lang="ru-RU" sz="1600" dirty="0"/>
              <a:t>их помощью раскрывает тончайшие оттенки человеческих чувств и отношений</a:t>
            </a:r>
            <a:r>
              <a:rPr lang="ru-RU" sz="1600" dirty="0" smtClean="0"/>
              <a:t>.</a:t>
            </a:r>
          </a:p>
          <a:p>
            <a:pPr marL="0" indent="0" algn="just">
              <a:buNone/>
            </a:pPr>
            <a:r>
              <a:rPr lang="ru-RU" sz="1600" i="1" dirty="0" smtClean="0"/>
              <a:t>* </a:t>
            </a:r>
            <a:r>
              <a:rPr lang="ru-RU" sz="1600" i="1" dirty="0" err="1" smtClean="0"/>
              <a:t>Гиперреалистический</a:t>
            </a:r>
            <a:r>
              <a:rPr lang="ru-RU" sz="1600" i="1" dirty="0" smtClean="0"/>
              <a:t> — т.е. максимально приближенный к повседневной реальности</a:t>
            </a:r>
            <a:endParaRPr lang="ru-RU" sz="1600" i="1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4320480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85731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54416" cy="1600200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К чему восходит символический образ чайки?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5576" y="1196752"/>
            <a:ext cx="3657600" cy="3035423"/>
          </a:xfrm>
          <a:blipFill dpi="0" rotWithShape="1">
            <a:blip r:embed="rId2">
              <a:alphaModFix amt="70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lvl="0" indent="0" algn="just">
              <a:buClr>
                <a:srgbClr val="727CA3"/>
              </a:buClr>
              <a:buNone/>
            </a:pPr>
            <a:r>
              <a:rPr lang="ru-RU" sz="1600" dirty="0" smtClean="0">
                <a:solidFill>
                  <a:srgbClr val="464653"/>
                </a:solidFill>
              </a:rPr>
              <a:t>В мифах чайка составляет «пару» в</a:t>
            </a:r>
            <a:r>
              <a:rPr lang="en-US" sz="1600" dirty="0">
                <a:solidFill>
                  <a:srgbClr val="464653"/>
                </a:solidFill>
              </a:rPr>
              <a:t>ó</a:t>
            </a:r>
            <a:r>
              <a:rPr lang="ru-RU" sz="1600" dirty="0" err="1" smtClean="0">
                <a:solidFill>
                  <a:srgbClr val="464653"/>
                </a:solidFill>
              </a:rPr>
              <a:t>рону</a:t>
            </a:r>
            <a:r>
              <a:rPr lang="ru-RU" sz="1600" dirty="0" smtClean="0">
                <a:solidFill>
                  <a:srgbClr val="464653"/>
                </a:solidFill>
              </a:rPr>
              <a:t>, а также связана со смертью. В романтической традиции, воспринятой и символистами, чайка нередко становится символом смятенной и тоскующей души.</a:t>
            </a:r>
          </a:p>
          <a:p>
            <a:pPr marL="0" lvl="0" indent="0" algn="just">
              <a:buClr>
                <a:srgbClr val="727CA3"/>
              </a:buClr>
              <a:buNone/>
            </a:pPr>
            <a:endParaRPr lang="ru-RU" sz="1600" dirty="0" smtClean="0">
              <a:solidFill>
                <a:srgbClr val="464653"/>
              </a:solidFill>
            </a:endParaRPr>
          </a:p>
          <a:p>
            <a:pPr marL="0" lvl="0" indent="0" algn="just">
              <a:buClr>
                <a:srgbClr val="727CA3"/>
              </a:buClr>
              <a:buNone/>
            </a:pPr>
            <a:r>
              <a:rPr lang="ru-RU" sz="1600" dirty="0" smtClean="0">
                <a:solidFill>
                  <a:srgbClr val="464653"/>
                </a:solidFill>
              </a:rPr>
              <a:t>В то же время чайка в романтической литературе — символ свободы и дерзости.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836712"/>
            <a:ext cx="4223233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1999" y="3861048"/>
            <a:ext cx="4367248" cy="576063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200" dirty="0"/>
              <a:t>Эмблема Московского Художественного академического театра имени А. П. Чехова</a:t>
            </a:r>
          </a:p>
        </p:txBody>
      </p:sp>
    </p:spTree>
    <p:extLst>
      <p:ext uri="{BB962C8B-B14F-4D97-AF65-F5344CB8AC3E}">
        <p14:creationId xmlns:p14="http://schemas.microsoft.com/office/powerpoint/2010/main" val="1008159910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3384376" cy="4530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085184"/>
            <a:ext cx="7554416" cy="1375048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Можно ли установить конкретные источники «пьесы Треплева»?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836712"/>
            <a:ext cx="3657600" cy="4032448"/>
          </a:xfr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/>
              <a:t>Установить конкретный объект пародии невозможно, так как в доступных Чехову символистских текстах подобных пассажей нет. Однако в перечислении («Люди, львы, орлы и куропатки…») можно увидеть ироническую отсылку </a:t>
            </a:r>
            <a:r>
              <a:rPr lang="ru-RU" sz="1600" dirty="0" smtClean="0"/>
              <a:t>к символам евангелистов*: </a:t>
            </a:r>
            <a:r>
              <a:rPr lang="ru-RU" sz="1600" dirty="0"/>
              <a:t>лев (Марк), человек (Матфей), орёл (Иоанн), а куропатка заменяет тельца (</a:t>
            </a:r>
            <a:r>
              <a:rPr lang="ru-RU" sz="1600" dirty="0" smtClean="0"/>
              <a:t>символ </a:t>
            </a:r>
            <a:r>
              <a:rPr lang="ru-RU" sz="1600" dirty="0"/>
              <a:t>Луки). </a:t>
            </a:r>
            <a:endParaRPr lang="ru-RU" sz="1600" dirty="0" smtClean="0"/>
          </a:p>
          <a:p>
            <a:pPr marL="0" indent="0" algn="just">
              <a:buNone/>
            </a:pPr>
            <a:r>
              <a:rPr lang="ru-RU" sz="1600" i="1" dirty="0" smtClean="0"/>
              <a:t>* Евангелисты </a:t>
            </a:r>
            <a:r>
              <a:rPr lang="ru-RU" sz="1600" i="1" dirty="0"/>
              <a:t>в христианстве — это апостолы, авторы четырёх канонических Евангелий. К ним относятся Матфей, Марк, Лука и Иоанн.</a:t>
            </a:r>
          </a:p>
        </p:txBody>
      </p:sp>
    </p:spTree>
    <p:extLst>
      <p:ext uri="{BB962C8B-B14F-4D97-AF65-F5344CB8AC3E}">
        <p14:creationId xmlns:p14="http://schemas.microsoft.com/office/powerpoint/2010/main" val="173358010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54416" cy="16002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Почему «Чайка» приобрела статус классики и остаётся актуальной?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548680"/>
            <a:ext cx="3880048" cy="4608512"/>
          </a:xfrm>
          <a:blipFill dpi="0" rotWithShape="1">
            <a:blip r:embed="rId2">
              <a:alphaModFix amt="70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/>
              <a:t>Зрителей и критиков можно понять: в год премьеры пьеса не вызвала ожидаемого восторга. Важно помнить, что в эпоху расцвета современной культуры, после волн </a:t>
            </a:r>
            <a:r>
              <a:rPr lang="ru-RU" sz="1600" dirty="0" smtClean="0"/>
              <a:t>авангарда* </a:t>
            </a:r>
            <a:r>
              <a:rPr lang="ru-RU" sz="1600" dirty="0"/>
              <a:t>и </a:t>
            </a:r>
            <a:r>
              <a:rPr lang="ru-RU" sz="1600" dirty="0" smtClean="0"/>
              <a:t>футуризма**, </a:t>
            </a:r>
            <a:r>
              <a:rPr lang="ru-RU" sz="1600" b="1" dirty="0"/>
              <a:t>«Чайка» </a:t>
            </a:r>
            <a:r>
              <a:rPr lang="ru-RU" sz="1600" dirty="0"/>
              <a:t>больше не кажется такой революционной. Однако на момент своего выхода она действительно опередила своё время</a:t>
            </a:r>
            <a:r>
              <a:rPr lang="ru-RU" sz="1600" dirty="0" smtClean="0"/>
              <a:t>.</a:t>
            </a:r>
          </a:p>
          <a:p>
            <a:pPr marL="0" indent="0" algn="just">
              <a:buNone/>
            </a:pPr>
            <a:r>
              <a:rPr lang="ru-RU" sz="1600" i="1" dirty="0" smtClean="0"/>
              <a:t>* Авангард </a:t>
            </a:r>
            <a:r>
              <a:rPr lang="ru-RU" sz="1600" i="1" dirty="0" smtClean="0">
                <a:solidFill>
                  <a:srgbClr val="464653"/>
                </a:solidFill>
              </a:rPr>
              <a:t>— направление в искусстве, </a:t>
            </a:r>
            <a:r>
              <a:rPr lang="ru-RU" sz="1600" i="1" dirty="0">
                <a:solidFill>
                  <a:srgbClr val="464653"/>
                </a:solidFill>
              </a:rPr>
              <a:t>характеризуется стремлением к новаторству, отказом от традиционных форм и поиском принципиально новых способов выражения</a:t>
            </a:r>
            <a:endParaRPr lang="ru-RU" sz="1600" i="1" dirty="0" smtClean="0"/>
          </a:p>
          <a:p>
            <a:pPr marL="0" indent="0" algn="just">
              <a:buNone/>
            </a:pPr>
            <a:r>
              <a:rPr lang="ru-RU" sz="1600" i="1" dirty="0" smtClean="0"/>
              <a:t>** Футуризм </a:t>
            </a:r>
            <a:r>
              <a:rPr lang="ru-RU" sz="1600" i="1" dirty="0" smtClean="0">
                <a:solidFill>
                  <a:srgbClr val="464653"/>
                </a:solidFill>
              </a:rPr>
              <a:t>— течение </a:t>
            </a:r>
            <a:r>
              <a:rPr lang="ru-RU" sz="1600" i="1" dirty="0">
                <a:solidFill>
                  <a:srgbClr val="464653"/>
                </a:solidFill>
              </a:rPr>
              <a:t>авангардного </a:t>
            </a:r>
            <a:r>
              <a:rPr lang="ru-RU" sz="1600" i="1" dirty="0" smtClean="0">
                <a:solidFill>
                  <a:srgbClr val="464653"/>
                </a:solidFill>
              </a:rPr>
              <a:t>искусства, отвергающее </a:t>
            </a:r>
            <a:r>
              <a:rPr lang="ru-RU" sz="1600" i="1" dirty="0">
                <a:solidFill>
                  <a:srgbClr val="464653"/>
                </a:solidFill>
              </a:rPr>
              <a:t>достижения классической культуры и </a:t>
            </a:r>
            <a:r>
              <a:rPr lang="ru-RU" sz="1600" i="1" dirty="0" smtClean="0">
                <a:solidFill>
                  <a:srgbClr val="464653"/>
                </a:solidFill>
              </a:rPr>
              <a:t>воспевающее </a:t>
            </a:r>
            <a:r>
              <a:rPr lang="ru-RU" sz="1600" i="1" dirty="0">
                <a:solidFill>
                  <a:srgbClr val="464653"/>
                </a:solidFill>
              </a:rPr>
              <a:t>наступающую индустриальную эпоху.</a:t>
            </a:r>
            <a:endParaRPr lang="ru-RU" sz="1600" i="1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20688"/>
            <a:ext cx="3348372" cy="4464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35933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54416" cy="16002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76056" y="928438"/>
            <a:ext cx="3880048" cy="4104457"/>
          </a:xfrm>
          <a:blipFill dpi="0" rotWithShape="1">
            <a:blip r:embed="rId2">
              <a:alphaModFix amt="70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/>
              <a:t>В конце XIX века быт, который был одним из ключевых элементов повествования, воспринимался как помеха, отвлекающая от сюжета и привносящая примитивность. Сейчас же медленное, размеренное повествование, с особым вниманием к обыденным, «бессмысленным» действиям, наполняющим нашу жизнь, стало неотъемлемой частью популярных терапевтических </a:t>
            </a:r>
            <a:r>
              <a:rPr lang="ru-RU" sz="1600" dirty="0" smtClean="0"/>
              <a:t>романов*.</a:t>
            </a:r>
          </a:p>
          <a:p>
            <a:pPr marL="0" indent="0" algn="just">
              <a:buNone/>
            </a:pPr>
            <a:r>
              <a:rPr lang="ru-RU" sz="1600" i="1" dirty="0" smtClean="0"/>
              <a:t>* </a:t>
            </a:r>
            <a:r>
              <a:rPr lang="ru-RU" sz="1600" i="1" dirty="0"/>
              <a:t>Терапевтические романы — это произведения, которые помогают пережить сложные ситуации, переосмыслить поведение, прошлое, неверный выбор и тревоги.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650027" y="188640"/>
            <a:ext cx="3657600" cy="37673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67042" y="5373216"/>
            <a:ext cx="6030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Наследие «Чайки»</a:t>
            </a:r>
            <a:endParaRPr lang="ru-RU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61"/>
          <a:stretch/>
        </p:blipFill>
        <p:spPr bwMode="auto">
          <a:xfrm>
            <a:off x="153372" y="770936"/>
            <a:ext cx="4638614" cy="44194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17936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632"/>
            <a:ext cx="756084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3871" y="4130526"/>
            <a:ext cx="7560840" cy="2727474"/>
          </a:xfrm>
          <a:blipFill dpi="0" rotWithShape="1">
            <a:blip r:embed="rId3">
              <a:alphaModFix amt="71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/>
            <a:r>
              <a:rPr lang="ru-RU" sz="2400" dirty="0"/>
              <a:t>«Чайка» не упрощает сюжет для зрителя, а, напротив, максимально приближает </a:t>
            </a:r>
            <a:r>
              <a:rPr lang="ru-RU" sz="2400" dirty="0" smtClean="0"/>
              <a:t>его к </a:t>
            </a:r>
            <a:r>
              <a:rPr lang="ru-RU" sz="2400" dirty="0"/>
              <a:t>роли немого наблюдателя, который может лишь смотреть на разворачивающуюся трагедию и собирать по крупицам те части мозаики, которые скрыты в чаепитии, игре в лото и финальном выстреле за кулисами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7119477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013176"/>
            <a:ext cx="7560840" cy="16653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Антон Павлович Чехов (1860 – 1904)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20688"/>
            <a:ext cx="4594225" cy="37706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692696"/>
            <a:ext cx="3995936" cy="3744416"/>
          </a:xfrm>
          <a:blipFill dpi="0" rotWithShape="1">
            <a:blip r:embed="rId3">
              <a:alphaModFix amt="77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ru-RU" sz="1600" b="1" dirty="0" smtClean="0"/>
              <a:t>«Когда </a:t>
            </a:r>
            <a:r>
              <a:rPr lang="ru-RU" sz="1600" b="1" dirty="0"/>
              <a:t>нечего больше сказать, то говорят: молодость, молодость</a:t>
            </a:r>
            <a:r>
              <a:rPr lang="ru-RU" sz="1600" b="1" dirty="0" smtClean="0"/>
              <a:t>...»</a:t>
            </a:r>
          </a:p>
          <a:p>
            <a:endParaRPr lang="ru-RU" sz="1600" b="1" dirty="0" smtClean="0"/>
          </a:p>
          <a:p>
            <a:pPr algn="just"/>
            <a:r>
              <a:rPr lang="ru-RU" sz="1600" dirty="0"/>
              <a:t>Антон Павлович Чехов — выдающийся деятель русской и мировой культуры. За 25 лет творчества (1879–1904) он написал более 500 произведений, включая юмористические рассказы, фельетоны, серьёзные рассказы, повести и пьесы, ставшие классикой. </a:t>
            </a:r>
            <a:endParaRPr lang="ru-RU" sz="1600" dirty="0" smtClean="0"/>
          </a:p>
          <a:p>
            <a:pPr algn="just"/>
            <a:r>
              <a:rPr lang="ru-RU" sz="1600" dirty="0" smtClean="0"/>
              <a:t>Помимо </a:t>
            </a:r>
            <a:r>
              <a:rPr lang="ru-RU" sz="1600" dirty="0"/>
              <a:t>литературы и медицины, Чехов активно занимался благотворительностью, помогая голодающим, детям, крестьянам и туберкулёзным больным</a:t>
            </a:r>
            <a:r>
              <a:rPr lang="ru-RU" sz="1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007789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543800" cy="1019944"/>
          </a:xfrm>
        </p:spPr>
        <p:txBody>
          <a:bodyPr/>
          <a:lstStyle/>
          <a:p>
            <a:r>
              <a:rPr lang="ru-RU" sz="4000" dirty="0"/>
              <a:t>В презентации использовались материалы из: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212976"/>
            <a:ext cx="7560840" cy="2088232"/>
          </a:xfr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</p:spPr>
        <p:txBody>
          <a:bodyPr>
            <a:normAutofit fontScale="92500"/>
          </a:bodyPr>
          <a:lstStyle/>
          <a:p>
            <a:pPr marL="457200" indent="-457200">
              <a:buClrTx/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Материалы из сети Интернет (иллюстрации);</a:t>
            </a:r>
          </a:p>
          <a:p>
            <a:pPr marL="457200" indent="-457200">
              <a:buClrTx/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Пьесы / А. П. Чехов ; редактор Н. Н. Кудрявцева. - Москва : Правда, 1978. - 221, [2] с</a:t>
            </a:r>
            <a:r>
              <a:rPr lang="ru-RU" dirty="0" smtClean="0">
                <a:solidFill>
                  <a:schemeClr val="tx1"/>
                </a:solidFill>
              </a:rPr>
              <a:t>.;</a:t>
            </a:r>
          </a:p>
          <a:p>
            <a:pPr marL="457200" indent="-457200">
              <a:buClrTx/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https://polka.academy/articles/570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5301208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16+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0020810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90240" y="1484784"/>
            <a:ext cx="7594091" cy="1727448"/>
          </a:xfrm>
        </p:spPr>
        <p:txBody>
          <a:bodyPr/>
          <a:lstStyle/>
          <a:p>
            <a:pPr algn="ctr"/>
            <a:r>
              <a:rPr lang="ru-RU" sz="3600" dirty="0"/>
              <a:t>Дорогие читатели!</a:t>
            </a:r>
            <a:br>
              <a:rPr lang="ru-RU" sz="3600" dirty="0"/>
            </a:br>
            <a:r>
              <a:rPr lang="ru-RU" sz="3600" dirty="0"/>
              <a:t> Благодарим за внимание!</a:t>
            </a:r>
            <a:br>
              <a:rPr lang="ru-RU" sz="3600" dirty="0"/>
            </a:br>
            <a:r>
              <a:rPr lang="ru-RU" sz="3600" dirty="0"/>
              <a:t> До новых встреч!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384032" y="5863526"/>
            <a:ext cx="2759968" cy="9906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1600" dirty="0"/>
              <a:t>Презентация  подготовлена сотрудниками </a:t>
            </a:r>
          </a:p>
          <a:p>
            <a:r>
              <a:rPr lang="ru-RU" sz="1600" dirty="0"/>
              <a:t>Отдела обслуживания детей</a:t>
            </a:r>
          </a:p>
          <a:p>
            <a:endParaRPr lang="ru-RU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71" y="3429000"/>
            <a:ext cx="8076431" cy="2031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2240074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229200"/>
            <a:ext cx="7550224" cy="952128"/>
          </a:xfrm>
        </p:spPr>
        <p:txBody>
          <a:bodyPr/>
          <a:lstStyle/>
          <a:p>
            <a:pPr algn="ctr"/>
            <a:r>
              <a:rPr lang="ru-RU" dirty="0" smtClean="0"/>
              <a:t>О чём пьеса «Чайка»?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3079733" cy="4619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Объект 3"/>
          <p:cNvSpPr txBox="1">
            <a:spLocks/>
          </p:cNvSpPr>
          <p:nvPr/>
        </p:nvSpPr>
        <p:spPr>
          <a:xfrm>
            <a:off x="4369392" y="908720"/>
            <a:ext cx="4225954" cy="4104456"/>
          </a:xfrm>
          <a:prstGeom prst="rect">
            <a:avLst/>
          </a:prstGeo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ru-RU" sz="1500" dirty="0" smtClean="0"/>
              <a:t>   </a:t>
            </a:r>
            <a:r>
              <a:rPr lang="ru-RU" sz="1600" dirty="0" smtClean="0"/>
              <a:t>Действие происходит в усадьбе крупного чиновника Петра Николаевича Сорина, герои пьесы </a:t>
            </a:r>
            <a:r>
              <a:rPr lang="ru-RU" sz="1600" b="1" dirty="0" smtClean="0"/>
              <a:t>«</a:t>
            </a:r>
            <a:r>
              <a:rPr lang="ru-RU" sz="1600" dirty="0" smtClean="0"/>
              <a:t>Чайки</a:t>
            </a:r>
            <a:r>
              <a:rPr lang="ru-RU" sz="1600" b="1" dirty="0" smtClean="0"/>
              <a:t>» </a:t>
            </a:r>
            <a:r>
              <a:rPr lang="ru-RU" sz="1600" dirty="0" smtClean="0"/>
              <a:t>— жители и гости усадьбы. Актриса Ирина Аркадина, сестра Сорина, её сын Константин </a:t>
            </a:r>
            <a:r>
              <a:rPr lang="ru-RU" sz="1600" dirty="0" err="1" smtClean="0"/>
              <a:t>Треплев</a:t>
            </a:r>
            <a:r>
              <a:rPr lang="ru-RU" sz="1600" dirty="0" smtClean="0"/>
              <a:t>, известный писатель Борис </a:t>
            </a:r>
            <a:r>
              <a:rPr lang="ru-RU" sz="1600" dirty="0" err="1" smtClean="0"/>
              <a:t>Тригорин</a:t>
            </a:r>
            <a:r>
              <a:rPr lang="ru-RU" sz="1600" dirty="0" smtClean="0"/>
              <a:t>, молодая актриса Нина Заречная вовлечены в сложный клубок взаимоотношений, где находится место и эстетическим спорам, и любовным треугольникам. </a:t>
            </a:r>
            <a:r>
              <a:rPr lang="ru-RU" sz="1600" dirty="0" err="1" smtClean="0"/>
              <a:t>Тригорин</a:t>
            </a:r>
            <a:r>
              <a:rPr lang="ru-RU" sz="1600" dirty="0" smtClean="0"/>
              <a:t>, давний любовник </a:t>
            </a:r>
            <a:r>
              <a:rPr lang="ru-RU" sz="1600" dirty="0" err="1" smtClean="0"/>
              <a:t>Аркадиной</a:t>
            </a:r>
            <a:r>
              <a:rPr lang="ru-RU" sz="1600" dirty="0" smtClean="0"/>
              <a:t>, оставляет её ради Нины, но в итоге «возвращается к своим прежним привязанностям»; Нина предпочитает </a:t>
            </a:r>
            <a:r>
              <a:rPr lang="ru-RU" sz="1600" dirty="0" err="1" smtClean="0"/>
              <a:t>Тригорина</a:t>
            </a:r>
            <a:r>
              <a:rPr lang="ru-RU" sz="1600" dirty="0" smtClean="0"/>
              <a:t> </a:t>
            </a:r>
            <a:r>
              <a:rPr lang="ru-RU" sz="1600" dirty="0" err="1" smtClean="0"/>
              <a:t>Треплеву</a:t>
            </a:r>
            <a:r>
              <a:rPr lang="ru-RU" sz="1600" dirty="0" smtClean="0"/>
              <a:t> и, даже брошенная им, продолжает его любить. Развязка — смерть Треплева.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325691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5576" y="4941168"/>
            <a:ext cx="756084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Когда была написана книга?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611560" y="1391689"/>
            <a:ext cx="3657600" cy="2254552"/>
          </a:xfrm>
          <a:blipFill dpi="0" rotWithShape="1">
            <a:blip r:embed="rId2">
              <a:alphaModFix amt="70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/>
              <a:t>Пьеса «Чайка» написана Чеховым в Мелихове (1892–1899) в октябре — ноябре 1895 года и доработана в Москве (январь — март 1896). Представлена в цензуру 15 марта 1896 года. Чехов вносил изменения до 1901 года, убирая лишние детали и уточняя характеристики персонажей.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20688"/>
            <a:ext cx="4034070" cy="30255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852936"/>
            <a:ext cx="3241982" cy="20418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94211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38723"/>
            <a:ext cx="7560840" cy="1600200"/>
          </a:xfrm>
        </p:spPr>
        <p:txBody>
          <a:bodyPr/>
          <a:lstStyle/>
          <a:p>
            <a:pPr algn="ctr"/>
            <a:r>
              <a:rPr lang="ru-RU" dirty="0"/>
              <a:t>Как она написана?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013912"/>
            <a:ext cx="3960440" cy="3244436"/>
          </a:xfrm>
          <a:blipFill dpi="0" rotWithShape="1">
            <a:blip r:embed="rId2">
              <a:alphaModFix amt="70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/>
              <a:t>«Чайка» Чехова — революционное произведение мировой драматургии. Пьеса построена необычно для XIX века: события происходят за сценой, а на сцене — рутинные действия и разговоры о посторонних вещах.</a:t>
            </a:r>
          </a:p>
          <a:p>
            <a:pPr marL="0" indent="0" algn="just">
              <a:buNone/>
            </a:pPr>
            <a:endParaRPr lang="ru-RU" sz="1600" dirty="0"/>
          </a:p>
          <a:p>
            <a:pPr marL="0" indent="0" algn="just">
              <a:buNone/>
            </a:pPr>
            <a:r>
              <a:rPr lang="ru-RU" sz="1600" dirty="0"/>
              <a:t>Мотивация поступков героев не проговаривается, из-за чего они кажутся неожиданными. Сюжетные ходы повторяются, создавая лейтмотивы и отвлекая от ключевых событий.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80210"/>
            <a:ext cx="4208473" cy="43118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18927" y="4792050"/>
            <a:ext cx="2673657" cy="576064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55000" lnSpcReduction="20000"/>
          </a:bodyPr>
          <a:lstStyle/>
          <a:p>
            <a:pPr algn="ctr"/>
            <a:r>
              <a:rPr lang="ru-RU" dirty="0"/>
              <a:t>Спектакль «Чайка» в Королевском драматическом театре. Режиссёр Ингмар Бергман. Стокгольм, 1961 год</a:t>
            </a:r>
          </a:p>
        </p:txBody>
      </p:sp>
    </p:spTree>
    <p:extLst>
      <p:ext uri="{BB962C8B-B14F-4D97-AF65-F5344CB8AC3E}">
        <p14:creationId xmlns:p14="http://schemas.microsoft.com/office/powerpoint/2010/main" val="268982086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5576" y="1844824"/>
            <a:ext cx="3657600" cy="1833310"/>
          </a:xfrm>
          <a:blipFill dpi="0" rotWithShape="1">
            <a:blip r:embed="rId2">
              <a:alphaModFix amt="70000"/>
            </a:blip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dirty="0"/>
              <a:t>Пьеса была опубликована в журнале «Русская мысль» (1896, </a:t>
            </a:r>
            <a:r>
              <a:rPr lang="ru-RU" sz="1600" dirty="0" smtClean="0"/>
              <a:t>№12</a:t>
            </a:r>
            <a:r>
              <a:rPr lang="ru-RU" sz="1600" dirty="0"/>
              <a:t>) и впервые поставлена в Александринском театре 17 октября 1896 года.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4664"/>
            <a:ext cx="2952328" cy="43567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0259" y="4221088"/>
            <a:ext cx="3096344" cy="648072"/>
          </a:xfrm>
          <a:prstGeom prst="round2DiagRect">
            <a:avLst/>
          </a:prstGeo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dirty="0"/>
              <a:t>Сборник пьес Чехова. </a:t>
            </a:r>
            <a:endParaRPr lang="ru-RU" sz="1400" dirty="0" smtClean="0"/>
          </a:p>
          <a:p>
            <a:pPr marL="0" indent="0" algn="ctr">
              <a:buNone/>
            </a:pPr>
            <a:r>
              <a:rPr lang="ru-RU" sz="1400" dirty="0" smtClean="0"/>
              <a:t>Издание </a:t>
            </a:r>
            <a:r>
              <a:rPr lang="ru-RU" sz="1400" dirty="0"/>
              <a:t>Алексея Суворина, 1897 год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29785"/>
            <a:ext cx="756084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Как она была опубликована?</a:t>
            </a:r>
          </a:p>
        </p:txBody>
      </p:sp>
    </p:spTree>
    <p:extLst>
      <p:ext uri="{BB962C8B-B14F-4D97-AF65-F5344CB8AC3E}">
        <p14:creationId xmlns:p14="http://schemas.microsoft.com/office/powerpoint/2010/main" val="281896357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157192"/>
            <a:ext cx="7560840" cy="936104"/>
          </a:xfrm>
        </p:spPr>
        <p:txBody>
          <a:bodyPr/>
          <a:lstStyle/>
          <a:p>
            <a:pPr algn="ctr"/>
            <a:r>
              <a:rPr lang="ru-RU" dirty="0" smtClean="0"/>
              <a:t>Премьера спектакля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740" y="476671"/>
            <a:ext cx="2880320" cy="45502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71600" y="4554024"/>
            <a:ext cx="3096344" cy="675176"/>
          </a:xfrm>
          <a:prstGeom prst="snip2DiagRect">
            <a:avLst/>
          </a:prstGeo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dirty="0"/>
              <a:t>Вера Комиссаржевская в роли Нины Заречной. 1896 год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916832"/>
            <a:ext cx="4536504" cy="2131092"/>
          </a:xfr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/>
              <a:t>Премьера пьесы закончилась оглушительным </a:t>
            </a:r>
            <a:r>
              <a:rPr lang="ru-RU" sz="1600" b="1" dirty="0"/>
              <a:t>провалом</a:t>
            </a:r>
            <a:r>
              <a:rPr lang="ru-RU" sz="1600" dirty="0"/>
              <a:t>, отражённым в </a:t>
            </a:r>
            <a:r>
              <a:rPr lang="ru-RU" sz="1600" dirty="0" smtClean="0"/>
              <a:t>петербургской </a:t>
            </a:r>
            <a:r>
              <a:rPr lang="ru-RU" sz="1600" dirty="0"/>
              <a:t>прессе. </a:t>
            </a:r>
            <a:endParaRPr lang="ru-RU" sz="1600" dirty="0" smtClean="0"/>
          </a:p>
          <a:p>
            <a:pPr marL="0" indent="0" algn="just">
              <a:buNone/>
            </a:pPr>
            <a:r>
              <a:rPr lang="ru-RU" sz="1600" dirty="0" smtClean="0"/>
              <a:t>Причин </a:t>
            </a:r>
            <a:r>
              <a:rPr lang="ru-RU" sz="1600" dirty="0"/>
              <a:t>такого провала несколько: неготовность публики (да и многих актёров) к драматургии нового типа, неосведомлённость её о том, что фактически пьеса комедией в общепринятом смысле не является, слабость </a:t>
            </a:r>
            <a:r>
              <a:rPr lang="ru-RU" sz="1600" dirty="0" smtClean="0"/>
              <a:t>режиссуры.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5403771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085184"/>
            <a:ext cx="756084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Дальнейшая критика прессы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700808"/>
            <a:ext cx="4464496" cy="2376264"/>
          </a:xfrm>
          <a:blipFill dpi="0" rotWithShape="1">
            <a:blip r:embed="rId2">
              <a:alphaModFix amt="70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/>
              <a:t>«Пьеса провалилась… так, как редко проваливались пьесы вообще» —  </a:t>
            </a:r>
            <a:r>
              <a:rPr lang="ru-RU" sz="1600" b="1" dirty="0"/>
              <a:t>Сын отечества. 1896. 19 октября. № 283.</a:t>
            </a:r>
          </a:p>
          <a:p>
            <a:pPr marL="0" indent="0" algn="just">
              <a:buNone/>
            </a:pPr>
            <a:r>
              <a:rPr lang="ru-RU" sz="1600" dirty="0"/>
              <a:t>⁠«Чайка» погибла. Её убило единогласное шиканье всей публики. Точно миллионы пчёл, ос, шмелей наполнили воздух зрительного зала. Так сильно, ядовито было шиканье» —  </a:t>
            </a:r>
            <a:r>
              <a:rPr lang="ru-RU" sz="1600" b="1" dirty="0"/>
              <a:t>Петербургский листок. 1896. 18 октября. № 288.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6743"/>
            <a:ext cx="2845354" cy="4464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60837" y="4365104"/>
            <a:ext cx="3011563" cy="648072"/>
          </a:xfrm>
          <a:prstGeom prst="round2DiagRect">
            <a:avLst/>
          </a:prstGeo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000" dirty="0"/>
              <a:t>Карикатура из журнала «Осколки». 1896 год</a:t>
            </a:r>
          </a:p>
        </p:txBody>
      </p:sp>
    </p:spTree>
    <p:extLst>
      <p:ext uri="{BB962C8B-B14F-4D97-AF65-F5344CB8AC3E}">
        <p14:creationId xmlns:p14="http://schemas.microsoft.com/office/powerpoint/2010/main" val="350192158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54416" cy="1600200"/>
          </a:xfrm>
        </p:spPr>
        <p:txBody>
          <a:bodyPr/>
          <a:lstStyle/>
          <a:p>
            <a:pPr algn="ctr"/>
            <a:r>
              <a:rPr lang="ru-RU" dirty="0"/>
              <a:t>Что было дальше?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60032" y="820031"/>
            <a:ext cx="3657600" cy="3971628"/>
          </a:xfrm>
          <a:blipFill dpi="0" rotWithShape="1">
            <a:blip r:embed="rId2">
              <a:alphaModFix amt="70000"/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/>
              <a:t>Несмотря на неуспех премьеры, в том же 1896 году пьеса была поставлена в Таганроге (на родине Чехова), в Киеве и </a:t>
            </a:r>
            <a:r>
              <a:rPr lang="ru-RU" sz="1600" dirty="0" smtClean="0"/>
              <a:t>Ярославле. 17 </a:t>
            </a:r>
            <a:r>
              <a:rPr lang="ru-RU" sz="1600" dirty="0"/>
              <a:t>(29) декабря 1898 года состоялась премьера «Чайки» в Московском Художественном театре. </a:t>
            </a:r>
            <a:r>
              <a:rPr lang="ru-RU" sz="1600" dirty="0" smtClean="0"/>
              <a:t>Была </a:t>
            </a:r>
            <a:r>
              <a:rPr lang="ru-RU" sz="1600" dirty="0"/>
              <a:t>возобновлена (в 1902 году) и постановка в Александринском театре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 algn="just">
              <a:buNone/>
            </a:pPr>
            <a:r>
              <a:rPr lang="ru-RU" sz="1600" dirty="0"/>
              <a:t>Неуспех «Чайки» Чехова сменился триумфом благодаря пониманию художественных принципов и соответствию эстетике молодого театра. С 1907 года пьеса начала триумфальное шествие по российским и мировым подмосткам.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51" y="815078"/>
            <a:ext cx="4349130" cy="4246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4269116"/>
            <a:ext cx="4536503" cy="888076"/>
          </a:xfrm>
          <a:prstGeom prst="round2DiagRect">
            <a:avLst/>
          </a:prstGeo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200" dirty="0"/>
              <a:t>Сцена из спектакля «Чайка» в Московском Художественном театре. В роли </a:t>
            </a:r>
            <a:r>
              <a:rPr lang="ru-RU" sz="1200" dirty="0" err="1"/>
              <a:t>Аркадиной</a:t>
            </a:r>
            <a:r>
              <a:rPr lang="ru-RU" sz="1200" dirty="0"/>
              <a:t> — Ольга </a:t>
            </a:r>
            <a:r>
              <a:rPr lang="ru-RU" sz="1200" dirty="0" err="1"/>
              <a:t>Книппер</a:t>
            </a:r>
            <a:r>
              <a:rPr lang="ru-RU" sz="1200" dirty="0"/>
              <a:t>, в роли </a:t>
            </a:r>
            <a:r>
              <a:rPr lang="ru-RU" sz="1200" dirty="0" err="1"/>
              <a:t>Тригорина</a:t>
            </a:r>
            <a:r>
              <a:rPr lang="ru-RU" sz="1200" dirty="0"/>
              <a:t> — Константин Станиславский. 1899 год</a:t>
            </a:r>
          </a:p>
        </p:txBody>
      </p:sp>
    </p:spTree>
    <p:extLst>
      <p:ext uri="{BB962C8B-B14F-4D97-AF65-F5344CB8AC3E}">
        <p14:creationId xmlns:p14="http://schemas.microsoft.com/office/powerpoint/2010/main" val="52877484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501</TotalTime>
  <Words>1195</Words>
  <Application>Microsoft Office PowerPoint</Application>
  <PresentationFormat>Экран (4:3)</PresentationFormat>
  <Paragraphs>77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NewsPrint</vt:lpstr>
      <vt:lpstr>Антон Павлович Чехов  «Чайка»</vt:lpstr>
      <vt:lpstr>Антон Павлович Чехов (1860 – 1904)</vt:lpstr>
      <vt:lpstr>О чём пьеса «Чайка»?</vt:lpstr>
      <vt:lpstr>Когда была написана книга?</vt:lpstr>
      <vt:lpstr>Как она написана?</vt:lpstr>
      <vt:lpstr>Как она была опубликована?</vt:lpstr>
      <vt:lpstr>Премьера спектакля</vt:lpstr>
      <vt:lpstr>Дальнейшая критика прессы</vt:lpstr>
      <vt:lpstr>Что было дальше?</vt:lpstr>
      <vt:lpstr>Антон Чехов (в центре) с актёрами Московского Художественного театра за чтением пьесы «Чайка».  1899 год</vt:lpstr>
      <vt:lpstr>Сцена из спектакля «Чайка». Московский Художественный театр, 1898 год</vt:lpstr>
      <vt:lpstr>Презентация PowerPoint</vt:lpstr>
      <vt:lpstr>Презентация PowerPoint</vt:lpstr>
      <vt:lpstr>На каких символах и деталях строится пьеса?</vt:lpstr>
      <vt:lpstr>К чему восходит символический образ чайки?</vt:lpstr>
      <vt:lpstr>Можно ли установить конкретные источники «пьесы Треплева»?</vt:lpstr>
      <vt:lpstr>Почему «Чайка» приобрела статус классики и остаётся актуальной?</vt:lpstr>
      <vt:lpstr> </vt:lpstr>
      <vt:lpstr>«Чайка» не упрощает сюжет для зрителя, а, напротив, максимально приближает его к роли немого наблюдателя, который может лишь смотреть на разворачивающуюся трагедию и собирать по крупицам те части мозаики, которые скрыты в чаепитии, игре в лото и финальном выстреле за кулисами.</vt:lpstr>
      <vt:lpstr>В презентации использовались материалы из: </vt:lpstr>
      <vt:lpstr>Дорогие читатели!  Благодарим за внимание!  До новых встреч!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«Чайка»</dc:title>
  <dc:creator>User</dc:creator>
  <cp:lastModifiedBy>Детский отдел</cp:lastModifiedBy>
  <cp:revision>89</cp:revision>
  <dcterms:created xsi:type="dcterms:W3CDTF">2025-12-21T07:25:32Z</dcterms:created>
  <dcterms:modified xsi:type="dcterms:W3CDTF">2026-01-16T08:41:54Z</dcterms:modified>
</cp:coreProperties>
</file>